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7"/>
  </p:notesMasterIdLst>
  <p:sldIdLst>
    <p:sldId id="260" r:id="rId2"/>
    <p:sldId id="302" r:id="rId3"/>
    <p:sldId id="304" r:id="rId4"/>
    <p:sldId id="314" r:id="rId5"/>
    <p:sldId id="313" r:id="rId6"/>
    <p:sldId id="312" r:id="rId7"/>
    <p:sldId id="311" r:id="rId8"/>
    <p:sldId id="310" r:id="rId9"/>
    <p:sldId id="315" r:id="rId10"/>
    <p:sldId id="326" r:id="rId11"/>
    <p:sldId id="327" r:id="rId12"/>
    <p:sldId id="332" r:id="rId13"/>
    <p:sldId id="331" r:id="rId14"/>
    <p:sldId id="330" r:id="rId15"/>
    <p:sldId id="303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ue" initials="a" lastIdx="2" clrIdx="0">
    <p:extLst>
      <p:ext uri="{19B8F6BF-5375-455C-9EA6-DF929625EA0E}">
        <p15:presenceInfo xmlns:p15="http://schemas.microsoft.com/office/powerpoint/2012/main" userId="321f04cb8357f1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C6A46"/>
    <a:srgbClr val="F97B59"/>
    <a:srgbClr val="F8633A"/>
    <a:srgbClr val="FFEFEB"/>
    <a:srgbClr val="FEDFD6"/>
    <a:srgbClr val="00C46C"/>
    <a:srgbClr val="EFF5F3"/>
    <a:srgbClr val="009E57"/>
    <a:srgbClr val="D5E3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6395" autoAdjust="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70D5C-8505-463A-8F52-DDB9B34D2C5E}" type="datetimeFigureOut">
              <a:rPr lang="de-DE" smtClean="0"/>
              <a:t>15.06.2022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6187D-96BD-4B75-B93D-BADA72CA5A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847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6187D-96BD-4B75-B93D-BADA72CA5AB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468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7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2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5" y="4494775"/>
            <a:ext cx="10580684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11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8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2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9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3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4" y="2420842"/>
            <a:ext cx="10580687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44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2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4" y="3392203"/>
            <a:ext cx="10580687" cy="972108"/>
          </a:xfrm>
          <a:ln>
            <a:noFill/>
          </a:ln>
        </p:spPr>
        <p:txBody>
          <a:bodyPr/>
          <a:lstStyle>
            <a:lvl1pPr>
              <a:defRPr sz="288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989" y="320679"/>
            <a:ext cx="1361580" cy="55889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5" y="347320"/>
            <a:ext cx="1944791" cy="50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42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4" y="346077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7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60460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7894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3" y="4494775"/>
            <a:ext cx="10580687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11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8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2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9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3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4" y="2420842"/>
            <a:ext cx="10580687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44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4" y="3392203"/>
            <a:ext cx="10580687" cy="972108"/>
          </a:xfrm>
          <a:ln>
            <a:noFill/>
          </a:ln>
        </p:spPr>
        <p:txBody>
          <a:bodyPr/>
          <a:lstStyle>
            <a:lvl1pPr>
              <a:defRPr sz="288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989" y="320679"/>
            <a:ext cx="1361580" cy="558892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5" y="347320"/>
            <a:ext cx="1944791" cy="50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9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4"/>
            <a:ext cx="10580688" cy="4344988"/>
          </a:xfrm>
        </p:spPr>
        <p:txBody>
          <a:bodyPr/>
          <a:lstStyle>
            <a:lvl1pPr>
              <a:spcBef>
                <a:spcPts val="1080"/>
              </a:spcBef>
              <a:defRPr/>
            </a:lvl1pPr>
            <a:lvl3pPr>
              <a:spcBef>
                <a:spcPts val="108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9536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092825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20"/>
          </a:p>
        </p:txBody>
      </p:sp>
      <p:sp>
        <p:nvSpPr>
          <p:cNvPr id="12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514363" y="3394076"/>
            <a:ext cx="11163300" cy="1031875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Abschnitt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2"/>
            <a:ext cx="12192000" cy="611716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20"/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4135" y="2476501"/>
            <a:ext cx="11218333" cy="2321984"/>
          </a:xfrm>
        </p:spPr>
        <p:txBody>
          <a:bodyPr/>
          <a:lstStyle/>
          <a:p>
            <a:pPr lvl="5"/>
            <a:r>
              <a:rPr lang="de-DE" dirty="0"/>
              <a:t>Zweite Ebene</a:t>
            </a:r>
          </a:p>
          <a:p>
            <a:pPr lvl="6"/>
            <a:r>
              <a:rPr lang="de-DE" dirty="0"/>
              <a:t>Dritte Ebene</a:t>
            </a:r>
          </a:p>
        </p:txBody>
      </p:sp>
      <p:sp>
        <p:nvSpPr>
          <p:cNvPr id="6" name="Rechteck 5"/>
          <p:cNvSpPr/>
          <p:nvPr/>
        </p:nvSpPr>
        <p:spPr>
          <a:xfrm>
            <a:off x="0" y="0"/>
            <a:ext cx="12192000" cy="6092825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58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514363" y="3394075"/>
            <a:ext cx="10941039" cy="16478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8380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50" y="1484314"/>
            <a:ext cx="6089649" cy="4344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2" y="1484314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3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2" y="4402051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51988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50" y="1484316"/>
            <a:ext cx="5187951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4" y="1484316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71727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4" y="1484316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50" y="1484315"/>
            <a:ext cx="5187951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8185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4" y="346075"/>
            <a:ext cx="10580687" cy="68421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6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50" y="1484315"/>
            <a:ext cx="3384551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1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2825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4" y="346077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116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4" y="346075"/>
            <a:ext cx="10580687" cy="68421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4" y="1481139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10596"/>
            <a:ext cx="704851" cy="3877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8228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4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4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4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4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4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8228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4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8228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4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877" y="6296614"/>
            <a:ext cx="1060336" cy="43545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6331702"/>
            <a:ext cx="1270911" cy="33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95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822842" rtl="0" eaLnBrk="1" latinLnBrk="0" hangingPunct="1">
        <a:spcBef>
          <a:spcPct val="0"/>
        </a:spcBef>
        <a:buNone/>
        <a:defRPr sz="216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822842" rtl="0" eaLnBrk="1" latinLnBrk="0" hangingPunct="1">
        <a:spcBef>
          <a:spcPts val="540"/>
        </a:spcBef>
        <a:buFont typeface="Arial" panose="020B0604020202020204" pitchFamily="34" charset="0"/>
        <a:buNone/>
        <a:defRPr sz="144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56348" indent="-291558" algn="l" defTabSz="822842" rtl="0" eaLnBrk="1" latinLnBrk="0" hangingPunct="1">
        <a:spcBef>
          <a:spcPts val="270"/>
        </a:spcBef>
        <a:buFont typeface="Open Sans" panose="020B0606030504020204" pitchFamily="34" charset="0"/>
        <a:buChar char="—"/>
        <a:defRPr sz="144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822842" rtl="0" eaLnBrk="1" latinLnBrk="0" hangingPunct="1">
        <a:spcBef>
          <a:spcPts val="540"/>
        </a:spcBef>
        <a:buFont typeface="Arial" panose="020B0604020202020204" pitchFamily="34" charset="0"/>
        <a:buNone/>
        <a:defRPr sz="126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56348" indent="-194372" algn="l" defTabSz="822842" rtl="0" eaLnBrk="1" latinLnBrk="0" hangingPunct="1">
        <a:spcBef>
          <a:spcPts val="270"/>
        </a:spcBef>
        <a:buFont typeface="Symbol" panose="05050102010706020507" pitchFamily="18" charset="2"/>
        <a:buChar char="-"/>
        <a:defRPr sz="126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18324" indent="-161426" algn="l" defTabSz="822842" rtl="0" eaLnBrk="1" latinLnBrk="0" hangingPunct="1">
        <a:spcBef>
          <a:spcPts val="270"/>
        </a:spcBef>
        <a:buFont typeface="Symbol" panose="05050102010706020507" pitchFamily="18" charset="2"/>
        <a:buChar char="-"/>
        <a:defRPr sz="126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22850" indent="0" algn="l" defTabSz="822842" rtl="0" eaLnBrk="1" latinLnBrk="0" hangingPunct="1">
        <a:spcBef>
          <a:spcPts val="0"/>
        </a:spcBef>
        <a:buFont typeface="Arial" panose="020B0604020202020204" pitchFamily="34" charset="0"/>
        <a:buNone/>
        <a:defRPr sz="288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22850" indent="0" algn="l" defTabSz="822842" rtl="0" eaLnBrk="1" latinLnBrk="0" hangingPunct="1">
        <a:spcBef>
          <a:spcPts val="0"/>
        </a:spcBef>
        <a:buFont typeface="Arial" panose="020B0604020202020204" pitchFamily="34" charset="0"/>
        <a:buNone/>
        <a:defRPr sz="2880" kern="1200">
          <a:solidFill>
            <a:schemeClr val="bg1"/>
          </a:solidFill>
          <a:latin typeface="+mn-lt"/>
          <a:ea typeface="+mn-ea"/>
          <a:cs typeface="+mn-cs"/>
        </a:defRPr>
      </a:lvl7pPr>
      <a:lvl8pPr marL="3085652" indent="-205710" algn="l" defTabSz="82284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071" indent="-205710" algn="l" defTabSz="82284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22842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21" algn="l" defTabSz="822842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842" algn="l" defTabSz="822842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262" algn="l" defTabSz="822842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681" algn="l" defTabSz="822842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104" algn="l" defTabSz="822842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522" algn="l" defTabSz="822842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79942" algn="l" defTabSz="822842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364" algn="l" defTabSz="822842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744">
          <p15:clr>
            <a:srgbClr val="F26B43"/>
          </p15:clr>
        </p15:guide>
        <p15:guide id="7" pos="840">
          <p15:clr>
            <a:srgbClr val="F26B43"/>
          </p15:clr>
        </p15:guide>
        <p15:guide id="8" pos="1257">
          <p15:clr>
            <a:srgbClr val="F26B43"/>
          </p15:clr>
        </p15:guide>
        <p15:guide id="9" pos="1167">
          <p15:clr>
            <a:srgbClr val="F26B43"/>
          </p15:clr>
        </p15:guide>
        <p15:guide id="10" pos="1689">
          <p15:clr>
            <a:srgbClr val="F26B43"/>
          </p15:clr>
        </p15:guide>
        <p15:guide id="11" pos="1596">
          <p15:clr>
            <a:srgbClr val="F26B43"/>
          </p15:clr>
        </p15:guide>
        <p15:guide id="16" pos="2868">
          <p15:clr>
            <a:srgbClr val="F26B43"/>
          </p15:clr>
        </p15:guide>
        <p15:guide id="17" pos="2961">
          <p15:clr>
            <a:srgbClr val="F26B43"/>
          </p15:clr>
        </p15:guide>
        <p15:guide id="20" pos="3288">
          <p15:clr>
            <a:srgbClr val="F26B43"/>
          </p15:clr>
        </p15:guide>
        <p15:guide id="21" pos="3381">
          <p15:clr>
            <a:srgbClr val="F26B43"/>
          </p15:clr>
        </p15:guide>
        <p15:guide id="22" pos="5085">
          <p15:clr>
            <a:srgbClr val="F26B43"/>
          </p15:clr>
        </p15:guide>
        <p15:guide id="23" pos="4992">
          <p15:clr>
            <a:srgbClr val="F26B43"/>
          </p15:clr>
        </p15:guide>
        <p15:guide id="24" pos="3720">
          <p15:clr>
            <a:srgbClr val="F26B43"/>
          </p15:clr>
        </p15:guide>
        <p15:guide id="25" pos="3813">
          <p15:clr>
            <a:srgbClr val="F26B43"/>
          </p15:clr>
        </p15:guide>
        <p15:guide id="30" orient="horz" pos="448">
          <p15:clr>
            <a:srgbClr val="F26B43"/>
          </p15:clr>
        </p15:guide>
        <p15:guide id="31" pos="413">
          <p15:clr>
            <a:srgbClr val="F26B43"/>
          </p15:clr>
        </p15:guide>
        <p15:guide id="39" pos="4569">
          <p15:clr>
            <a:srgbClr val="F26B43"/>
          </p15:clr>
        </p15:guide>
        <p15:guide id="40" pos="4662">
          <p15:clr>
            <a:srgbClr val="F26B43"/>
          </p15:clr>
        </p15:guide>
        <p15:guide id="41" pos="2019">
          <p15:clr>
            <a:srgbClr val="F26B43"/>
          </p15:clr>
        </p15:guide>
        <p15:guide id="42" pos="2106">
          <p15:clr>
            <a:srgbClr val="F26B43"/>
          </p15:clr>
        </p15:guide>
        <p15:guide id="43" pos="2445">
          <p15:clr>
            <a:srgbClr val="F26B43"/>
          </p15:clr>
        </p15:guide>
        <p15:guide id="44" pos="2535">
          <p15:clr>
            <a:srgbClr val="F26B43"/>
          </p15:clr>
        </p15:guide>
        <p15:guide id="50" pos="4140">
          <p15:clr>
            <a:srgbClr val="F26B43"/>
          </p15:clr>
        </p15:guide>
        <p15:guide id="52" orient="horz" pos="778">
          <p15:clr>
            <a:srgbClr val="F26B43"/>
          </p15:clr>
        </p15:guide>
        <p15:guide id="53" orient="horz" pos="633">
          <p15:clr>
            <a:srgbClr val="F26B43"/>
          </p15:clr>
        </p15:guide>
        <p15:guide id="58" orient="horz" pos="182">
          <p15:clr>
            <a:srgbClr val="F26B43"/>
          </p15:clr>
        </p15:guide>
        <p15:guide id="59" orient="horz" pos="3067">
          <p15:clr>
            <a:srgbClr val="F26B43"/>
          </p15:clr>
        </p15:guide>
        <p15:guide id="60" orient="horz" pos="3218">
          <p15:clr>
            <a:srgbClr val="F26B43"/>
          </p15:clr>
        </p15:guide>
        <p15:guide id="62" orient="horz" pos="1775">
          <p15:clr>
            <a:srgbClr val="F26B43"/>
          </p15:clr>
        </p15:guide>
        <p15:guide id="65" pos="4236">
          <p15:clr>
            <a:srgbClr val="F26B43"/>
          </p15:clr>
        </p15:guide>
        <p15:guide id="66" orient="horz" pos="541">
          <p15:clr>
            <a:srgbClr val="F26B43"/>
          </p15:clr>
        </p15:guide>
        <p15:guide id="67" pos="5412">
          <p15:clr>
            <a:srgbClr val="F26B43"/>
          </p15:clr>
        </p15:guide>
        <p15:guide id="69" orient="horz" pos="3323">
          <p15:clr>
            <a:srgbClr val="F26B43"/>
          </p15:clr>
        </p15:guide>
        <p15:guide id="70" orient="horz" pos="3497">
          <p15:clr>
            <a:srgbClr val="F26B43"/>
          </p15:clr>
        </p15:guide>
        <p15:guide id="71" pos="212">
          <p15:clr>
            <a:srgbClr val="F26B43"/>
          </p15:clr>
        </p15:guide>
        <p15:guide id="72" orient="horz" pos="3432">
          <p15:clr>
            <a:srgbClr val="F26B43"/>
          </p15:clr>
        </p15:guide>
        <p15:guide id="73" orient="horz" pos="33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.org/doi/suppl/10.1126/science.1244693/suppl_file/hansen.sm.pdf" TargetMode="External"/><Relationship Id="rId3" Type="http://schemas.openxmlformats.org/officeDocument/2006/relationships/hyperlink" Target="https://github.com/rue-a/dqv_inhomogeneity" TargetMode="External"/><Relationship Id="rId7" Type="http://schemas.openxmlformats.org/officeDocument/2006/relationships/hyperlink" Target="https://www.science.org/doi/10.1126/science.1244693" TargetMode="External"/><Relationship Id="rId2" Type="http://schemas.openxmlformats.org/officeDocument/2006/relationships/hyperlink" Target="https://doi.org/10.5194/agile-giss-3-59-2022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rue-a/rdf_viz" TargetMode="External"/><Relationship Id="rId5" Type="http://schemas.openxmlformats.org/officeDocument/2006/relationships/hyperlink" Target="https://rue-a.github.io/geokur-quality-register-browser/" TargetMode="External"/><Relationship Id="rId4" Type="http://schemas.openxmlformats.org/officeDocument/2006/relationships/hyperlink" Target="https://geokur-dmp2.geo.tu-dresden.de/fuseki/geokur_quality_register/sparq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AGILE 2022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Arne Rümmler (arne.ruemmler@tu-dresden.de)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5" y="3392203"/>
            <a:ext cx="7259636" cy="972108"/>
          </a:xfrm>
        </p:spPr>
        <p:txBody>
          <a:bodyPr/>
          <a:lstStyle/>
          <a:p>
            <a:r>
              <a:rPr lang="en-US" dirty="0" smtClean="0"/>
              <a:t>Modelling Inhomogeneous Geodata Quality in a Dataset‘s Metadata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50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47BE0E-6749-72D3-BAFA-C6FC295F6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2" y="471"/>
            <a:ext cx="11895589" cy="6075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F48CB8-DEC7-FAF2-E5C1-87C03826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24" y="530632"/>
            <a:ext cx="7403887" cy="684214"/>
          </a:xfrm>
        </p:spPr>
        <p:txBody>
          <a:bodyPr/>
          <a:lstStyle/>
          <a:p>
            <a:r>
              <a:rPr lang="en-US" dirty="0"/>
              <a:t>DQV Extension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715324" y="872739"/>
            <a:ext cx="4351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dataset can have </a:t>
            </a:r>
            <a:r>
              <a:rPr lang="en-US" b="1" dirty="0" smtClean="0"/>
              <a:t>&gt; n</a:t>
            </a:r>
            <a:r>
              <a:rPr lang="en-US" dirty="0" smtClean="0"/>
              <a:t> quality measurements for </a:t>
            </a:r>
            <a:r>
              <a:rPr lang="en-US" b="1" dirty="0" smtClean="0"/>
              <a:t>n</a:t>
            </a:r>
            <a:r>
              <a:rPr lang="en-US" dirty="0" smtClean="0"/>
              <a:t> quality indicators</a:t>
            </a:r>
          </a:p>
          <a:p>
            <a:endParaRPr lang="en-US" dirty="0" smtClean="0"/>
          </a:p>
          <a:p>
            <a:r>
              <a:rPr lang="en-US" dirty="0" smtClean="0"/>
              <a:t>Each quality indicator can be measured </a:t>
            </a:r>
            <a:r>
              <a:rPr lang="en-US" b="1" dirty="0" smtClean="0"/>
              <a:t>n</a:t>
            </a:r>
            <a:r>
              <a:rPr lang="en-US" dirty="0" smtClean="0"/>
              <a:t>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01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8E48BB-AFD4-1490-1337-0C94F1908C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359" y="780176"/>
            <a:ext cx="8402140" cy="5297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F48CB8-DEC7-FAF2-E5C1-87C03826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24" y="530632"/>
            <a:ext cx="7403887" cy="684214"/>
          </a:xfrm>
        </p:spPr>
        <p:txBody>
          <a:bodyPr/>
          <a:lstStyle/>
          <a:p>
            <a:r>
              <a:rPr lang="en-US" dirty="0"/>
              <a:t>DQV </a:t>
            </a:r>
            <a:r>
              <a:rPr lang="en-US" dirty="0" smtClean="0"/>
              <a:t>Extension </a:t>
            </a:r>
            <a:r>
              <a:rPr lang="en-DE" dirty="0" smtClean="0"/>
              <a:t>–</a:t>
            </a:r>
            <a:r>
              <a:rPr lang="en-US" dirty="0" smtClean="0"/>
              <a:t> Spatial Constraining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577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48CB8-DEC7-FAF2-E5C1-87C03826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24" y="530632"/>
            <a:ext cx="7403887" cy="684214"/>
          </a:xfrm>
        </p:spPr>
        <p:txBody>
          <a:bodyPr/>
          <a:lstStyle/>
          <a:p>
            <a:r>
              <a:rPr lang="en-US" dirty="0"/>
              <a:t>DQV </a:t>
            </a:r>
            <a:r>
              <a:rPr lang="en-US" dirty="0" smtClean="0"/>
              <a:t>Extension </a:t>
            </a:r>
            <a:r>
              <a:rPr lang="en-DE" dirty="0" smtClean="0"/>
              <a:t>–</a:t>
            </a:r>
            <a:r>
              <a:rPr lang="en-US" dirty="0" smtClean="0"/>
              <a:t> Temporal Constraining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0B0FB-D552-27C8-468F-FD2C79BA5B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39" y="921611"/>
            <a:ext cx="8559992" cy="501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7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D15DA1-8A1E-6E55-8A75-2AC394A631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368" y="215994"/>
            <a:ext cx="8075220" cy="57611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F48CB8-DEC7-FAF2-E5C1-87C03826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24" y="530632"/>
            <a:ext cx="7403887" cy="684214"/>
          </a:xfrm>
        </p:spPr>
        <p:txBody>
          <a:bodyPr/>
          <a:lstStyle/>
          <a:p>
            <a:r>
              <a:rPr lang="en-US" dirty="0"/>
              <a:t>DQV </a:t>
            </a:r>
            <a:r>
              <a:rPr lang="en-US" dirty="0" smtClean="0"/>
              <a:t>Extension </a:t>
            </a:r>
            <a:r>
              <a:rPr lang="en-DE" dirty="0" smtClean="0"/>
              <a:t>–</a:t>
            </a:r>
            <a:r>
              <a:rPr lang="en-US" dirty="0" smtClean="0"/>
              <a:t> Thematic</a:t>
            </a:r>
            <a:br>
              <a:rPr lang="en-US" dirty="0" smtClean="0"/>
            </a:br>
            <a:r>
              <a:rPr lang="en-US" dirty="0" smtClean="0"/>
              <a:t>                                 Constraining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31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52871E-91FA-86A4-F8B6-25DA730A76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24" y="234113"/>
            <a:ext cx="9316332" cy="54707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F48CB8-DEC7-FAF2-E5C1-87C03826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24" y="530632"/>
            <a:ext cx="7403887" cy="684214"/>
          </a:xfrm>
        </p:spPr>
        <p:txBody>
          <a:bodyPr/>
          <a:lstStyle/>
          <a:p>
            <a:r>
              <a:rPr lang="en-US" dirty="0"/>
              <a:t>DQV Extension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70D31-677C-9A3D-BEDB-B5A5BA922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508" y="234113"/>
            <a:ext cx="3055049" cy="305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09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5" y="346075"/>
            <a:ext cx="5043948" cy="684214"/>
          </a:xfrm>
        </p:spPr>
        <p:txBody>
          <a:bodyPr/>
          <a:lstStyle/>
          <a:p>
            <a:r>
              <a:rPr lang="en-US" dirty="0" smtClean="0"/>
              <a:t>Comments / Questions </a:t>
            </a:r>
            <a:r>
              <a:rPr lang="en-US" dirty="0" smtClean="0"/>
              <a:t>/ Issues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4314"/>
            <a:ext cx="5043951" cy="43449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Gerrymandering</a:t>
            </a:r>
          </a:p>
          <a:p>
            <a:pPr marL="642098" lvl="1" indent="-285750">
              <a:buFontTx/>
              <a:buChar char="-"/>
            </a:pPr>
            <a:r>
              <a:rPr lang="en-US" dirty="0"/>
              <a:t>Provide provenance and ensure reproducibility</a:t>
            </a:r>
          </a:p>
          <a:p>
            <a:pPr marL="642098" lvl="1" indent="-285750">
              <a:buFontTx/>
              <a:buChar char="-"/>
            </a:pPr>
            <a:r>
              <a:rPr lang="en-US" dirty="0"/>
              <a:t>Get constraints by cluster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Availability of DQ </a:t>
            </a:r>
            <a:r>
              <a:rPr lang="en-US" dirty="0" smtClean="0"/>
              <a:t>information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642098" lvl="1" indent="-285750">
              <a:buFontTx/>
              <a:buChar char="-"/>
            </a:pPr>
            <a:endParaRPr lang="en-US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18662" y="346075"/>
            <a:ext cx="5043948" cy="68421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822842" rtl="0" eaLnBrk="1" latinLnBrk="0" hangingPunct="1">
              <a:spcBef>
                <a:spcPct val="0"/>
              </a:spcBef>
              <a:buNone/>
              <a:defRPr sz="216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Related Content</a:t>
            </a:r>
            <a:endParaRPr lang="en-US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5918662" y="1484314"/>
            <a:ext cx="5043951" cy="434498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822842" rtl="0" eaLnBrk="1" latinLnBrk="0" hangingPunct="1">
              <a:spcBef>
                <a:spcPts val="1080"/>
              </a:spcBef>
              <a:buFont typeface="Arial" panose="020B0604020202020204" pitchFamily="34" charset="0"/>
              <a:buNone/>
              <a:defRPr sz="144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56348" indent="-291558" algn="l" defTabSz="822842" rtl="0" eaLnBrk="1" latinLnBrk="0" hangingPunct="1">
              <a:spcBef>
                <a:spcPts val="270"/>
              </a:spcBef>
              <a:buFont typeface="Open Sans" panose="020B0606030504020204" pitchFamily="34" charset="0"/>
              <a:buChar char="—"/>
              <a:defRPr sz="144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822842" rtl="0" eaLnBrk="1" latinLnBrk="0" hangingPunct="1">
              <a:spcBef>
                <a:spcPts val="1080"/>
              </a:spcBef>
              <a:buFont typeface="Arial" panose="020B0604020202020204" pitchFamily="34" charset="0"/>
              <a:buNone/>
              <a:defRPr sz="126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56348" indent="-194372" algn="l" defTabSz="822842" rtl="0" eaLnBrk="1" latinLnBrk="0" hangingPunct="1">
              <a:spcBef>
                <a:spcPts val="270"/>
              </a:spcBef>
              <a:buFont typeface="Symbol" panose="05050102010706020507" pitchFamily="18" charset="2"/>
              <a:buChar char="-"/>
              <a:defRPr sz="126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18324" indent="-161426" algn="l" defTabSz="822842" rtl="0" eaLnBrk="1" latinLnBrk="0" hangingPunct="1">
              <a:spcBef>
                <a:spcPts val="270"/>
              </a:spcBef>
              <a:buFont typeface="Symbol" panose="05050102010706020507" pitchFamily="18" charset="2"/>
              <a:buChar char="-"/>
              <a:defRPr sz="126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22850" indent="0" algn="l" defTabSz="822842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88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22850" indent="0" algn="l" defTabSz="822842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88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085652" indent="-205710" algn="l" defTabSz="82284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071" indent="-205710" algn="l" defTabSz="82284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r>
              <a:rPr lang="en-US" sz="1100" dirty="0" err="1" smtClean="0"/>
              <a:t>Shortpaper</a:t>
            </a:r>
            <a:r>
              <a:rPr lang="en-US" sz="1100" dirty="0"/>
              <a:t>: </a:t>
            </a:r>
            <a:r>
              <a:rPr lang="en-US" sz="1100" dirty="0">
                <a:hlinkClick r:id="rId2"/>
              </a:rPr>
              <a:t>https://</a:t>
            </a:r>
            <a:r>
              <a:rPr lang="en-US" sz="1100" dirty="0" smtClean="0">
                <a:hlinkClick r:id="rId2"/>
              </a:rPr>
              <a:t>doi.org/10.5194/agile-giss-3-59-2022</a:t>
            </a:r>
            <a:r>
              <a:rPr lang="en-US" sz="1100" dirty="0" smtClean="0"/>
              <a:t> </a:t>
            </a:r>
          </a:p>
          <a:p>
            <a:pPr lvl="1" indent="0">
              <a:buNone/>
            </a:pPr>
            <a:endParaRPr lang="en-US" sz="1100" dirty="0" smtClean="0"/>
          </a:p>
          <a:p>
            <a:pPr lvl="1" indent="0">
              <a:buNone/>
            </a:pPr>
            <a:r>
              <a:rPr lang="en-US" sz="1100" dirty="0" smtClean="0"/>
              <a:t>GitHub repository: </a:t>
            </a:r>
            <a:r>
              <a:rPr lang="en-US" sz="1100" dirty="0">
                <a:hlinkClick r:id="rId3"/>
              </a:rPr>
              <a:t>https://</a:t>
            </a:r>
            <a:r>
              <a:rPr lang="en-US" sz="1100" dirty="0" smtClean="0">
                <a:hlinkClick r:id="rId3"/>
              </a:rPr>
              <a:t>github.com/rue-a/dqv_inhomogeneity</a:t>
            </a:r>
            <a:r>
              <a:rPr lang="en-US" sz="1100" dirty="0" smtClean="0"/>
              <a:t> </a:t>
            </a:r>
          </a:p>
          <a:p>
            <a:pPr lvl="1" indent="0">
              <a:buNone/>
            </a:pPr>
            <a:endParaRPr lang="en-US" sz="1100" dirty="0" smtClean="0"/>
          </a:p>
          <a:p>
            <a:pPr lvl="1" indent="0">
              <a:buNone/>
            </a:pPr>
            <a:r>
              <a:rPr lang="en-US" sz="1100" dirty="0" smtClean="0"/>
              <a:t>ISO 19159 quality </a:t>
            </a:r>
            <a:r>
              <a:rPr lang="en-US" sz="1100" dirty="0"/>
              <a:t>i</a:t>
            </a:r>
            <a:r>
              <a:rPr lang="en-US" sz="1100" dirty="0" smtClean="0"/>
              <a:t>ndicators (subset) implemented with DQV</a:t>
            </a:r>
            <a:r>
              <a:rPr lang="en-US" sz="1100" dirty="0"/>
              <a:t>: </a:t>
            </a:r>
            <a:r>
              <a:rPr lang="en-US" sz="1100" dirty="0">
                <a:hlinkClick r:id="rId4"/>
              </a:rPr>
              <a:t>https://</a:t>
            </a:r>
            <a:r>
              <a:rPr lang="en-US" sz="1100" dirty="0" smtClean="0">
                <a:hlinkClick r:id="rId4"/>
              </a:rPr>
              <a:t>geokur-dmp2.geo.tu-dresden.de/fuseki/geokur_quality_register/sparql</a:t>
            </a:r>
            <a:r>
              <a:rPr lang="en-US" sz="1100" dirty="0" smtClean="0"/>
              <a:t> </a:t>
            </a:r>
          </a:p>
          <a:p>
            <a:pPr lvl="1" indent="0">
              <a:buNone/>
            </a:pPr>
            <a:endParaRPr lang="en-US" sz="1100" dirty="0" smtClean="0"/>
          </a:p>
          <a:p>
            <a:pPr lvl="1" indent="0">
              <a:buNone/>
            </a:pPr>
            <a:r>
              <a:rPr lang="en-US" sz="1100" dirty="0" smtClean="0"/>
              <a:t>Visualization of quality indicators from link on top</a:t>
            </a:r>
            <a:r>
              <a:rPr lang="en-US" sz="1100" dirty="0"/>
              <a:t>: </a:t>
            </a:r>
            <a:r>
              <a:rPr lang="en-US" sz="1100" dirty="0">
                <a:hlinkClick r:id="rId5"/>
              </a:rPr>
              <a:t>https://rue-a.github.io/geokur-quality-register-browser</a:t>
            </a:r>
            <a:r>
              <a:rPr lang="en-US" sz="1100" dirty="0" smtClean="0">
                <a:hlinkClick r:id="rId5"/>
              </a:rPr>
              <a:t>/</a:t>
            </a:r>
            <a:r>
              <a:rPr lang="en-US" sz="1100" dirty="0" smtClean="0"/>
              <a:t> [source code</a:t>
            </a:r>
            <a:r>
              <a:rPr lang="en-US" sz="1100" dirty="0"/>
              <a:t>: </a:t>
            </a:r>
            <a:r>
              <a:rPr lang="en-US" sz="1100" dirty="0">
                <a:hlinkClick r:id="rId6"/>
              </a:rPr>
              <a:t>https://</a:t>
            </a:r>
            <a:r>
              <a:rPr lang="en-US" sz="1100" dirty="0" smtClean="0">
                <a:hlinkClick r:id="rId6"/>
              </a:rPr>
              <a:t>github.com/rue-a/rdf_viz</a:t>
            </a:r>
            <a:r>
              <a:rPr lang="en-US" sz="1100" dirty="0" smtClean="0"/>
              <a:t>]</a:t>
            </a:r>
          </a:p>
          <a:p>
            <a:pPr lvl="1" indent="0">
              <a:buNone/>
            </a:pPr>
            <a:endParaRPr lang="en-US" sz="1100" dirty="0" smtClean="0"/>
          </a:p>
          <a:p>
            <a:pPr lvl="1" indent="0">
              <a:buNone/>
            </a:pPr>
            <a:r>
              <a:rPr lang="en-US" sz="1100" dirty="0" smtClean="0"/>
              <a:t>Global Forest Change DS (Hansen 2013) </a:t>
            </a:r>
            <a:r>
              <a:rPr lang="en-DE" sz="1100" dirty="0" smtClean="0"/>
              <a:t>–</a:t>
            </a:r>
            <a:r>
              <a:rPr lang="en-US" sz="1100" dirty="0" smtClean="0"/>
              <a:t> A dataset with inhomogeneous DQ that described in a supplementary PDF. Parts of this dataset’s quality metadata are described with this extension and are available in the GitHub repository.</a:t>
            </a:r>
          </a:p>
          <a:p>
            <a:pPr lvl="1" indent="0">
              <a:buNone/>
            </a:pPr>
            <a:r>
              <a:rPr lang="en-US" sz="1100" dirty="0"/>
              <a:t>	</a:t>
            </a:r>
            <a:r>
              <a:rPr lang="en-US" sz="1100" dirty="0" smtClean="0"/>
              <a:t>Article: </a:t>
            </a:r>
            <a:r>
              <a:rPr lang="en-US" sz="1100" dirty="0" smtClean="0">
                <a:hlinkClick r:id="rId7"/>
              </a:rPr>
              <a:t>https</a:t>
            </a:r>
            <a:r>
              <a:rPr lang="en-US" sz="1100" dirty="0">
                <a:hlinkClick r:id="rId7"/>
              </a:rPr>
              <a:t>://www.science.org/doi/10.1126/science.1244693</a:t>
            </a:r>
            <a:r>
              <a:rPr lang="en-US" sz="1100" dirty="0"/>
              <a:t> </a:t>
            </a:r>
            <a:endParaRPr lang="en-US" sz="1100" dirty="0" smtClean="0"/>
          </a:p>
          <a:p>
            <a:pPr lvl="1" indent="0">
              <a:buNone/>
            </a:pPr>
            <a:r>
              <a:rPr lang="en-US" sz="1100" dirty="0"/>
              <a:t>	Supplements: </a:t>
            </a:r>
            <a:r>
              <a:rPr lang="en-US" sz="1100" dirty="0">
                <a:hlinkClick r:id="rId8"/>
              </a:rPr>
              <a:t>https://</a:t>
            </a:r>
            <a:r>
              <a:rPr lang="en-US" sz="1100" dirty="0" smtClean="0">
                <a:hlinkClick r:id="rId8"/>
              </a:rPr>
              <a:t>www.science.org/doi/suppl/10.1126/science.1244693/suppl_file/hansen.sm.pdf</a:t>
            </a:r>
            <a:r>
              <a:rPr lang="en-US" sz="1100" dirty="0" smtClean="0"/>
              <a:t> </a:t>
            </a:r>
          </a:p>
          <a:p>
            <a:pPr lvl="1" indent="0">
              <a:buNone/>
            </a:pPr>
            <a:endParaRPr lang="en-US" sz="1100" dirty="0"/>
          </a:p>
          <a:p>
            <a:pPr lvl="1" indent="0">
              <a:buNone/>
            </a:pP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71927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C532D04-CDCF-D289-4433-042CE687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976"/>
            <a:ext cx="12192000" cy="51971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31096D-9C06-51E1-793B-66102FCF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2936"/>
            <a:ext cx="12192000" cy="51731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5A168D-8D8D-2410-468F-2D12816AB582}"/>
              </a:ext>
            </a:extLst>
          </p:cNvPr>
          <p:cNvSpPr/>
          <p:nvPr/>
        </p:nvSpPr>
        <p:spPr>
          <a:xfrm>
            <a:off x="0" y="1443190"/>
            <a:ext cx="12192000" cy="3152686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766369" y="1938549"/>
            <a:ext cx="10580688" cy="141899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 data user wants to conduct a study in Europe </a:t>
            </a:r>
          </a:p>
          <a:p>
            <a:pPr marL="285750" indent="-285750">
              <a:buFontTx/>
              <a:buChar char="-"/>
            </a:pPr>
            <a:r>
              <a:rPr lang="en-US" dirty="0"/>
              <a:t>Among other things an input dataset on </a:t>
            </a:r>
            <a:r>
              <a:rPr lang="en-US" b="1" dirty="0"/>
              <a:t>land use with a user’s accuracy &gt; 90 %</a:t>
            </a:r>
            <a:r>
              <a:rPr lang="en-US" dirty="0"/>
              <a:t> is required</a:t>
            </a:r>
            <a:br>
              <a:rPr lang="en-US" dirty="0"/>
            </a:br>
            <a:r>
              <a:rPr lang="en-US" sz="1000" dirty="0"/>
              <a:t>(user’s accuracy: number of pixels correctly identified as being in a given class divided by the total number of pixels assigned to that class)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Query: DS </a:t>
            </a:r>
            <a:r>
              <a:rPr lang="en-US" dirty="0"/>
              <a:t>with larger spatial coverage &amp;&amp; user’s acc. &lt;= 90 % are </a:t>
            </a:r>
            <a:r>
              <a:rPr lang="en-US" b="1" dirty="0"/>
              <a:t>excluded from results; even if user’s acc. &gt; 90 % in study area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50492B-FCAA-45C2-6CC7-2875AB548FB0}"/>
              </a:ext>
            </a:extLst>
          </p:cNvPr>
          <p:cNvSpPr txBox="1"/>
          <p:nvPr/>
        </p:nvSpPr>
        <p:spPr>
          <a:xfrm>
            <a:off x="753669" y="3429000"/>
            <a:ext cx="10580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Proposed DQV Extension allows data </a:t>
            </a:r>
            <a:r>
              <a:rPr lang="en-US" dirty="0" smtClean="0"/>
              <a:t>producers </a:t>
            </a:r>
            <a:r>
              <a:rPr lang="en-US" dirty="0"/>
              <a:t>to </a:t>
            </a:r>
            <a:r>
              <a:rPr lang="en-US" dirty="0" smtClean="0"/>
              <a:t>describe inhomogeneous data quality distributions in a dataset’s metadata </a:t>
            </a:r>
          </a:p>
          <a:p>
            <a:r>
              <a:rPr lang="en-US" dirty="0" smtClean="0"/>
              <a:t>	-&gt; more incentive to provide extensive DQ information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2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48CB8-DEC7-FAF2-E5C1-87C03826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Vocabulary (DQV)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81FD3D-676D-6125-4BA9-4EA8C1C8C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62" y="860745"/>
            <a:ext cx="6667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0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48CB8-DEC7-FAF2-E5C1-87C03826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Vocabulary (DQV)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3DC62-661B-6BB3-BD33-029B2943C9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634" y="688182"/>
            <a:ext cx="6554803" cy="50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3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5A3D18-214C-B553-2BD1-09E5EEAD63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51" y="786949"/>
            <a:ext cx="9278610" cy="5284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F48CB8-DEC7-FAF2-E5C1-87C03826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Vocabulary (DQV)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001789" y="1030289"/>
            <a:ext cx="4151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measurement of data quality can be part of a dataset’s metadata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1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48CB8-DEC7-FAF2-E5C1-87C03826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Vocabulary (DQV)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34EFA-2710-51CD-6162-5FB03EB87B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8686"/>
            <a:ext cx="12192000" cy="4860628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971011" y="1379913"/>
            <a:ext cx="5719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quality measurement measures a certain </a:t>
            </a:r>
            <a:r>
              <a:rPr lang="en-US" dirty="0" smtClean="0"/>
              <a:t>data quality </a:t>
            </a:r>
            <a:r>
              <a:rPr lang="en-US" dirty="0" smtClean="0"/>
              <a:t>indicator which yields a value in a specified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8383B4-005E-9EC3-1F8C-7231ED2C1F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1" y="11110"/>
            <a:ext cx="10117123" cy="6023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F48CB8-DEC7-FAF2-E5C1-87C03826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689" y="262185"/>
            <a:ext cx="10580687" cy="684214"/>
          </a:xfrm>
        </p:spPr>
        <p:txBody>
          <a:bodyPr/>
          <a:lstStyle/>
          <a:p>
            <a:r>
              <a:rPr lang="en-US" dirty="0"/>
              <a:t>Data Quality Vocabulary (DQV)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5545122" y="738841"/>
            <a:ext cx="435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dataset can have </a:t>
            </a:r>
            <a:r>
              <a:rPr lang="en-US" b="1" dirty="0" smtClean="0"/>
              <a:t>n</a:t>
            </a:r>
            <a:r>
              <a:rPr lang="en-US" dirty="0" smtClean="0"/>
              <a:t> quality measurements for </a:t>
            </a:r>
            <a:r>
              <a:rPr lang="en-US" b="1" dirty="0" smtClean="0"/>
              <a:t>n</a:t>
            </a:r>
            <a:r>
              <a:rPr lang="en-US" dirty="0" smtClean="0"/>
              <a:t> quality indicators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C3B643-46F5-43AD-DCD9-1C167FA32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057"/>
            <a:ext cx="9359876" cy="5955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F48CB8-DEC7-FAF2-E5C1-87C03826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474" y="312519"/>
            <a:ext cx="7403887" cy="684214"/>
          </a:xfrm>
        </p:spPr>
        <p:txBody>
          <a:bodyPr/>
          <a:lstStyle/>
          <a:p>
            <a:r>
              <a:rPr lang="en-US" dirty="0"/>
              <a:t>DQV Extension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71754" y="897775"/>
            <a:ext cx="5744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Assign a quality measurement with a feature that delimits its validity spatially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45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4DFF84-884B-7A36-8D9C-F03DEA96F0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4" y="0"/>
            <a:ext cx="11815985" cy="6026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140A42-1AD1-7CD7-B867-E1B08E909FF6}"/>
              </a:ext>
            </a:extLst>
          </p:cNvPr>
          <p:cNvSpPr txBox="1"/>
          <p:nvPr/>
        </p:nvSpPr>
        <p:spPr>
          <a:xfrm>
            <a:off x="897622" y="831683"/>
            <a:ext cx="518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(Same content as slide before, but rearranged)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82E4D69-96BD-46DE-FF37-F87975C119E9}"/>
              </a:ext>
            </a:extLst>
          </p:cNvPr>
          <p:cNvSpPr txBox="1">
            <a:spLocks/>
          </p:cNvSpPr>
          <p:nvPr/>
        </p:nvSpPr>
        <p:spPr>
          <a:xfrm>
            <a:off x="715324" y="530632"/>
            <a:ext cx="7403887" cy="68421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822842" rtl="0" eaLnBrk="1" latinLnBrk="0" hangingPunct="1">
              <a:spcBef>
                <a:spcPct val="0"/>
              </a:spcBef>
              <a:buNone/>
              <a:defRPr sz="216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DQV Extension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30196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TUD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 TUD" id="{8E5DA86F-541A-461E-8358-5246FEE45A8F}" vid="{EFC4F4BE-3DA0-400F-B92E-6CBF5A63AF8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</Words>
  <Application>Microsoft Office PowerPoint</Application>
  <PresentationFormat>Breitbild</PresentationFormat>
  <Paragraphs>47</Paragraphs>
  <Slides>15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Open Sans</vt:lpstr>
      <vt:lpstr>Symbol</vt:lpstr>
      <vt:lpstr>Design TUD</vt:lpstr>
      <vt:lpstr>Modelling Inhomogeneous Geodata Quality in a Dataset‘s Metadata</vt:lpstr>
      <vt:lpstr>Use Case</vt:lpstr>
      <vt:lpstr>Data Quality Vocabulary (DQV)</vt:lpstr>
      <vt:lpstr>Data Quality Vocabulary (DQV)</vt:lpstr>
      <vt:lpstr>Data Quality Vocabulary (DQV)</vt:lpstr>
      <vt:lpstr>Data Quality Vocabulary (DQV)</vt:lpstr>
      <vt:lpstr>Data Quality Vocabulary (DQV)</vt:lpstr>
      <vt:lpstr>DQV Extension</vt:lpstr>
      <vt:lpstr>PowerPoint-Präsentation</vt:lpstr>
      <vt:lpstr>DQV Extension</vt:lpstr>
      <vt:lpstr>DQV Extension – Spatial Constraining</vt:lpstr>
      <vt:lpstr>DQV Extension – Temporal Constraining</vt:lpstr>
      <vt:lpstr>DQV Extension – Thematic                                  Constraining</vt:lpstr>
      <vt:lpstr>DQV Extension</vt:lpstr>
      <vt:lpstr>Comments / Questions /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Quality in Environmental Science</dc:title>
  <dc:creator>chenzen</dc:creator>
  <cp:lastModifiedBy>arue</cp:lastModifiedBy>
  <cp:revision>117</cp:revision>
  <dcterms:created xsi:type="dcterms:W3CDTF">2021-11-15T13:11:06Z</dcterms:created>
  <dcterms:modified xsi:type="dcterms:W3CDTF">2022-06-15T13:16:44Z</dcterms:modified>
</cp:coreProperties>
</file>